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Пользователь\Desktop\ЭмблемаАмГ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86408"/>
            <a:ext cx="2699792" cy="2171591"/>
          </a:xfrm>
          <a:prstGeom prst="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2500298" y="0"/>
            <a:ext cx="66437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>Великие матери-врачи и их знаменитые дети в стенах </a:t>
            </a:r>
            <a:endParaRPr lang="en-US" sz="36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  <a:latin typeface="Blackadder ITC" pitchFamily="82" charset="0"/>
              </a:rPr>
              <a:t>Alma Mater</a:t>
            </a:r>
            <a:endParaRPr lang="ru-RU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86414" y="6457890"/>
            <a:ext cx="3357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dirty="0" smtClean="0"/>
              <a:t>Выполнила: студентка 310 группы </a:t>
            </a:r>
            <a:r>
              <a:rPr lang="ru-RU" sz="1000" dirty="0" err="1" smtClean="0"/>
              <a:t>Шевкун</a:t>
            </a:r>
            <a:r>
              <a:rPr lang="ru-RU" sz="1000" dirty="0" smtClean="0"/>
              <a:t> Дарья Сергеевна</a:t>
            </a:r>
            <a:endParaRPr lang="ru-RU" sz="10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3848" y="1917912"/>
            <a:ext cx="5694673" cy="4176464"/>
          </a:xfrm>
          <a:prstGeom prst="rect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239000" cy="5343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Приходько Ольга Борисовна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14744" y="1571612"/>
            <a:ext cx="3981456" cy="51698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	Доктор </a:t>
            </a:r>
            <a:r>
              <a:rPr lang="ru-RU" sz="1800" dirty="0" smtClean="0"/>
              <a:t>медицинских наук, профессор кафедры госпитальной терапии с курсом фармакологии</a:t>
            </a:r>
            <a:r>
              <a:rPr lang="ru-RU" sz="1800" dirty="0" smtClean="0"/>
              <a:t>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	Является </a:t>
            </a:r>
            <a:r>
              <a:rPr lang="ru-RU" sz="1800" dirty="0" smtClean="0"/>
              <a:t>членом Российского научного медицинского общества терапевтов.</a:t>
            </a:r>
            <a:endParaRPr lang="ru-RU" sz="1800" dirty="0"/>
          </a:p>
        </p:txBody>
      </p:sp>
      <p:pic>
        <p:nvPicPr>
          <p:cNvPr id="7170" name="Picture 2" descr="C:\Users\Пользователь\Desktop\Приходько О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285860"/>
            <a:ext cx="3214710" cy="4728351"/>
          </a:xfrm>
          <a:prstGeom prst="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239000" cy="6058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Зоя Александровна </a:t>
            </a:r>
            <a:r>
              <a:rPr lang="ru-RU" dirty="0" err="1" smtClean="0"/>
              <a:t>Базанова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7267604" cy="4884124"/>
          </a:xfrm>
        </p:spPr>
        <p:txBody>
          <a:bodyPr/>
          <a:lstStyle/>
          <a:p>
            <a:pPr algn="r">
              <a:buNone/>
            </a:pPr>
            <a:r>
              <a:rPr lang="ru-RU" dirty="0" smtClean="0"/>
              <a:t>					</a:t>
            </a:r>
            <a:r>
              <a:rPr lang="ru-RU" dirty="0" smtClean="0">
                <a:latin typeface="Batang" pitchFamily="18" charset="-127"/>
                <a:ea typeface="Batang" pitchFamily="18" charset="-127"/>
              </a:rPr>
              <a:t>Медицина </a:t>
            </a:r>
            <a:r>
              <a:rPr lang="ru-RU" dirty="0" smtClean="0">
                <a:latin typeface="Batang" pitchFamily="18" charset="-127"/>
                <a:ea typeface="Batang" pitchFamily="18" charset="-127"/>
              </a:rPr>
              <a:t>поистине </a:t>
            </a:r>
            <a:r>
              <a:rPr lang="ru-RU" dirty="0" smtClean="0">
                <a:latin typeface="Batang" pitchFamily="18" charset="-127"/>
                <a:ea typeface="Batang" pitchFamily="18" charset="-127"/>
              </a:rPr>
              <a:t>			есть </a:t>
            </a:r>
            <a:r>
              <a:rPr lang="ru-RU" dirty="0" smtClean="0">
                <a:latin typeface="Batang" pitchFamily="18" charset="-127"/>
                <a:ea typeface="Batang" pitchFamily="18" charset="-127"/>
              </a:rPr>
              <a:t>самое благородное из всех </a:t>
            </a:r>
            <a:r>
              <a:rPr lang="ru-RU" dirty="0" smtClean="0">
                <a:latin typeface="Batang" pitchFamily="18" charset="-127"/>
                <a:ea typeface="Batang" pitchFamily="18" charset="-127"/>
              </a:rPr>
              <a:t>искусств.</a:t>
            </a:r>
          </a:p>
          <a:p>
            <a:pPr algn="r">
              <a:buNone/>
            </a:pPr>
            <a:r>
              <a:rPr lang="ru-RU" dirty="0" smtClean="0">
                <a:latin typeface="Batang" pitchFamily="18" charset="-127"/>
                <a:ea typeface="Batang" pitchFamily="18" charset="-127"/>
                <a:cs typeface="AngsanaUPC" pitchFamily="18" charset="-34"/>
              </a:rPr>
              <a:t>Гиппократ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sz="1800" dirty="0" smtClean="0"/>
              <a:t>Окончила </a:t>
            </a:r>
            <a:r>
              <a:rPr lang="ru-RU" sz="1800" dirty="0" smtClean="0"/>
              <a:t>университет в Ярославле, который во время войны эвакуировали туда из Минска. Зоя Александровна многие годы была главным педиатром амурского здравоохранения, </a:t>
            </a:r>
            <a:r>
              <a:rPr lang="ru-RU" sz="1800" dirty="0" err="1" smtClean="0"/>
              <a:t>начмедом</a:t>
            </a:r>
            <a:r>
              <a:rPr lang="ru-RU" sz="1800" dirty="0" smtClean="0"/>
              <a:t> Благовещенской детской городской больницы</a:t>
            </a:r>
            <a:r>
              <a:rPr lang="ru-RU" sz="1800" dirty="0" smtClean="0"/>
              <a:t>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	Зоя </a:t>
            </a:r>
            <a:r>
              <a:rPr lang="ru-RU" sz="1800" dirty="0" smtClean="0"/>
              <a:t>Александровна воспитала дочь, Татьяну Владимировну </a:t>
            </a:r>
            <a:r>
              <a:rPr lang="ru-RU" sz="1800" dirty="0" err="1" smtClean="0"/>
              <a:t>Заболотских</a:t>
            </a:r>
            <a:r>
              <a:rPr lang="ru-RU" sz="1800" dirty="0" smtClean="0"/>
              <a:t>, которая пошла по стопам мамы и посвятила свою трудовую деятельность педиатрии.</a:t>
            </a:r>
            <a:endParaRPr lang="ru-RU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78581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Татьяна </a:t>
            </a:r>
            <a:r>
              <a:rPr lang="ru-RU" dirty="0" smtClean="0"/>
              <a:t>Владимировна </a:t>
            </a:r>
            <a:r>
              <a:rPr lang="ru-RU" dirty="0" err="1" smtClean="0"/>
              <a:t>Заболотских</a:t>
            </a:r>
            <a:endParaRPr lang="ru-RU" dirty="0"/>
          </a:p>
        </p:txBody>
      </p:sp>
      <p:pic>
        <p:nvPicPr>
          <p:cNvPr id="8194" name="Picture 2" descr="C:\Users\Пользователь\Downloads\Заболотских ТВ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714488"/>
            <a:ext cx="3586178" cy="4157888"/>
          </a:xfrm>
          <a:prstGeom prst="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500562" y="1857364"/>
            <a:ext cx="36433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Доктор медицинских наук, профессор, заведующая кафедрой детских болезней ФПДО, ректор АГМА, заслуженный врач РФ, Отличник здравоохранения.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500562" y="3929066"/>
            <a:ext cx="34290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Преподаваемые дисциплины</a:t>
            </a:r>
            <a:r>
              <a:rPr lang="ru-RU" b="1" dirty="0" smtClean="0"/>
              <a:t> – </a:t>
            </a:r>
            <a:r>
              <a:rPr lang="ru-RU" dirty="0" smtClean="0"/>
              <a:t>организация здравоохранения, генетика, пульмонология, нефрология, гастроэнтерология, аллергология.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Пользователь\Desktop\ist_kaf_himii_Borodina_G_P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142984"/>
            <a:ext cx="3500462" cy="4602735"/>
          </a:xfrm>
          <a:prstGeom prst="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04868" y="116632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Бородина Галина</a:t>
            </a:r>
            <a:r>
              <a:rPr lang="en-US" dirty="0" smtClean="0"/>
              <a:t> </a:t>
            </a:r>
            <a:r>
              <a:rPr lang="ru-RU" dirty="0" smtClean="0"/>
              <a:t>Петровна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578645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Она работала в медицинском вузе со дня его основания, провела 55 поколений студентов.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143372" y="1071546"/>
            <a:ext cx="407196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 1975 по 1988 годы Бородина возглавляла кафедру биохимии, а потом передала заведование своему сыну. С 1995 года Бородина занималась новой формой образования — </a:t>
            </a:r>
            <a:r>
              <a:rPr lang="ru-RU" dirty="0" err="1" smtClean="0"/>
              <a:t>довузовской</a:t>
            </a:r>
            <a:r>
              <a:rPr lang="ru-RU" dirty="0" smtClean="0"/>
              <a:t> подготовкой абитуриентов через медицинские классы. В 2001 году ей было присвоено почетное звание Заслуженного работника высшей школы России. Галина Петровна — автор 200 печатных работ, трех авторских свидетельств на изобретения, соавтор трех монографий, одну из которых Минздрав РСФСР назвал лучшей работой года. 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4255"/>
            <a:ext cx="7543824" cy="60580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Бородин Евгений Александрович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500570"/>
            <a:ext cx="8143900" cy="18573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/>
              <a:t>- Начнем с того, что родители были биохимиками и поэтому интересоваться этой наукой я начал еще в детстве. В трехлетнем возрасте, слушая разговоры родителей, спросил – что такое </a:t>
            </a:r>
            <a:r>
              <a:rPr lang="ru-RU" sz="1800" dirty="0" err="1" smtClean="0"/>
              <a:t>рН</a:t>
            </a:r>
            <a:r>
              <a:rPr lang="ru-RU" sz="1800" dirty="0" smtClean="0"/>
              <a:t>? У меня никогда не было желания стать пожарным, космонавтом, летчиком и т. д. Во время учебы в институте я понял, что врач из меня вряд ли получится. Мне нравились биохимия и философия.</a:t>
            </a:r>
            <a:endParaRPr lang="ru-RU" sz="1800" dirty="0"/>
          </a:p>
        </p:txBody>
      </p:sp>
      <p:pic>
        <p:nvPicPr>
          <p:cNvPr id="2050" name="Picture 2" descr="C:\Users\Пользователь\Desktop\Omax2y1wZn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857232"/>
            <a:ext cx="4572000" cy="3429000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239000" cy="5343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Гордиенко Елена Николаевна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58" y="1071546"/>
            <a:ext cx="3267076" cy="49555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	</a:t>
            </a:r>
            <a:r>
              <a:rPr lang="ru-RU" sz="1900" b="1" dirty="0" smtClean="0"/>
              <a:t>Доктор </a:t>
            </a:r>
            <a:r>
              <a:rPr lang="ru-RU" sz="1900" b="1" dirty="0" smtClean="0"/>
              <a:t>медицинских наук, профессор, </a:t>
            </a:r>
            <a:r>
              <a:rPr lang="ru-RU" sz="1900" dirty="0" smtClean="0"/>
              <a:t>отличник </a:t>
            </a:r>
            <a:r>
              <a:rPr lang="ru-RU" sz="1900" dirty="0" smtClean="0"/>
              <a:t>здравоохранения СССР, после окончания Благовещенского государственного медицинского  института свою научно-педагогическую деятельность посвятила родному вузу (с 1969 г). </a:t>
            </a:r>
            <a:endParaRPr lang="ru-RU" sz="1900" dirty="0"/>
          </a:p>
        </p:txBody>
      </p:sp>
      <p:pic>
        <p:nvPicPr>
          <p:cNvPr id="1026" name="Picture 2" descr="C:\Users\Пользователь\Desktop\Гордиенко Е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071546"/>
            <a:ext cx="3500462" cy="4646068"/>
          </a:xfrm>
          <a:prstGeom prst="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239000" cy="605808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Вахненко</a:t>
            </a:r>
            <a:r>
              <a:rPr lang="ru-RU" dirty="0" smtClean="0"/>
              <a:t> Юлия Викторовна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43306" y="1142984"/>
            <a:ext cx="4143404" cy="45005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 	Кандидат </a:t>
            </a:r>
            <a:r>
              <a:rPr lang="ru-RU" sz="1800" dirty="0" smtClean="0"/>
              <a:t>медицинских наук, врач высшей категории по </a:t>
            </a:r>
            <a:r>
              <a:rPr lang="ru-RU" sz="1800" dirty="0" smtClean="0"/>
              <a:t>специальности </a:t>
            </a:r>
            <a:r>
              <a:rPr lang="ru-RU" sz="1800" dirty="0" smtClean="0"/>
              <a:t>Кардиология</a:t>
            </a:r>
            <a:r>
              <a:rPr lang="ru-RU" sz="1800" dirty="0" smtClean="0"/>
              <a:t>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	За </a:t>
            </a:r>
            <a:r>
              <a:rPr lang="ru-RU" sz="1800" dirty="0" smtClean="0"/>
              <a:t>плодотворную работу Юлия Викторовна имеет благодарности Министра здравоохранения РФ и председателя Законодательного собрания Амурской области.</a:t>
            </a:r>
            <a:endParaRPr lang="ru-RU" sz="1800" dirty="0"/>
          </a:p>
        </p:txBody>
      </p:sp>
      <p:pic>
        <p:nvPicPr>
          <p:cNvPr id="2050" name="Picture 2" descr="C:\Users\Пользователь\Desktop\Вахненко Ю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214422"/>
            <a:ext cx="3214710" cy="4511874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239000" cy="605808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Быстрицкая</a:t>
            </a:r>
            <a:r>
              <a:rPr lang="ru-RU" dirty="0" smtClean="0"/>
              <a:t> Тамара Сергеевна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14744" y="1142984"/>
            <a:ext cx="4929222" cy="51698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300" dirty="0" smtClean="0"/>
              <a:t>Заслуженный </a:t>
            </a:r>
            <a:r>
              <a:rPr lang="ru-RU" sz="2300" dirty="0" smtClean="0"/>
              <a:t>врач РФ, доктор медицинских наук, профессор,</a:t>
            </a:r>
            <a:r>
              <a:rPr lang="ru-RU" sz="2300" b="1" dirty="0" smtClean="0"/>
              <a:t> </a:t>
            </a:r>
            <a:r>
              <a:rPr lang="ru-RU" sz="2300" dirty="0" smtClean="0"/>
              <a:t>много лет она проработала в АГМА, возглавляя кафедру акушерства и гинекологии, преподавала дисциплины «Акушерство и гинекология» (лечебный и педиатрический факультеты) и «Актуальные вопросы </a:t>
            </a:r>
            <a:r>
              <a:rPr lang="ru-RU" sz="2300" dirty="0" err="1" smtClean="0"/>
              <a:t>перинатологии</a:t>
            </a:r>
            <a:r>
              <a:rPr lang="ru-RU" sz="2300" dirty="0" smtClean="0"/>
              <a:t>» (педиатрический факультет).</a:t>
            </a:r>
            <a:endParaRPr lang="ru-RU" sz="2300" dirty="0"/>
          </a:p>
        </p:txBody>
      </p:sp>
      <p:pic>
        <p:nvPicPr>
          <p:cNvPr id="3074" name="Picture 2" descr="C:\Users\Пользователь\Desktop\Быстрицкая ТС фот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285860"/>
            <a:ext cx="3668527" cy="4286280"/>
          </a:xfrm>
          <a:prstGeom prst="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239000" cy="677246"/>
          </a:xfrm>
        </p:spPr>
        <p:txBody>
          <a:bodyPr/>
          <a:lstStyle/>
          <a:p>
            <a:pPr algn="ctr"/>
            <a:r>
              <a:rPr lang="ru-RU" dirty="0" smtClean="0"/>
              <a:t>Лысяк Денис Сергеевич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7620" y="1643050"/>
            <a:ext cx="4267208" cy="28575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	</a:t>
            </a:r>
            <a:r>
              <a:rPr lang="ru-RU" sz="1800" dirty="0" smtClean="0"/>
              <a:t>Доктор </a:t>
            </a:r>
            <a:r>
              <a:rPr lang="ru-RU" sz="1800" dirty="0" smtClean="0"/>
              <a:t>медицинских наук, доцент, заведующий кафедрой акушерства и гинекологии, окончил АГМА в 2003 году, является автором более 60 публикаций, 5 патентов.</a:t>
            </a:r>
            <a:endParaRPr lang="ru-RU" sz="1800" dirty="0"/>
          </a:p>
        </p:txBody>
      </p:sp>
      <p:pic>
        <p:nvPicPr>
          <p:cNvPr id="4098" name="Picture 2" descr="C:\Users\Пользователь\Desktop\Лысяк Д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428736"/>
            <a:ext cx="3571900" cy="4388658"/>
          </a:xfrm>
          <a:prstGeom prst="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239000" cy="6058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Бабцева</a:t>
            </a:r>
            <a:r>
              <a:rPr lang="ru-RU" dirty="0" smtClean="0"/>
              <a:t> Альбина Фёдоровна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48" y="1214422"/>
            <a:ext cx="3786214" cy="27146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1800" dirty="0" smtClean="0"/>
              <a:t>Доктор </a:t>
            </a:r>
            <a:r>
              <a:rPr lang="ru-RU" sz="1800" dirty="0" smtClean="0"/>
              <a:t>медицинских наук, профессор, </a:t>
            </a:r>
            <a:r>
              <a:rPr lang="ru-RU" sz="1800" i="1" dirty="0" smtClean="0"/>
              <a:t>заслуженный врач РФ, долгие годы возглавлявшая Амурское областное научно-практическое общество педиатров и  кафедру детских болезней.</a:t>
            </a:r>
            <a:endParaRPr lang="ru-RU" sz="1800" dirty="0"/>
          </a:p>
        </p:txBody>
      </p:sp>
      <p:pic>
        <p:nvPicPr>
          <p:cNvPr id="5122" name="Picture 2" descr="C:\Users\Пользователь\Desktop\018e35fse4s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214422"/>
            <a:ext cx="4106993" cy="5072098"/>
          </a:xfrm>
          <a:prstGeom prst="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239000" cy="6772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Романцова Елена Борисовна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58" y="1357298"/>
            <a:ext cx="3767142" cy="45720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1800" dirty="0" smtClean="0"/>
              <a:t>Доктор </a:t>
            </a:r>
            <a:r>
              <a:rPr lang="ru-RU" sz="1800" dirty="0" smtClean="0"/>
              <a:t>медицинских наук, профессор, зав. кафедрой детских болезней с 2017 года</a:t>
            </a:r>
            <a:r>
              <a:rPr lang="ru-RU" sz="1800" dirty="0" smtClean="0"/>
              <a:t>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	С </a:t>
            </a:r>
            <a:r>
              <a:rPr lang="ru-RU" sz="1800" dirty="0" smtClean="0"/>
              <a:t>2019 года – главный детский специалист МЗ РФ по школьной медицине в образовательных учреждениях ДФО. Член Общественного совета при Уполномоченном при Президенте по правам ребенка</a:t>
            </a:r>
            <a:r>
              <a:rPr lang="ru-RU" sz="1800" dirty="0" smtClean="0"/>
              <a:t>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	В </a:t>
            </a:r>
            <a:r>
              <a:rPr lang="ru-RU" sz="1800" dirty="0" smtClean="0"/>
              <a:t>настоящее время преподает дисциплину Педиатрия (Лечебный факультет)</a:t>
            </a:r>
            <a:endParaRPr lang="ru-RU" sz="1800" dirty="0"/>
          </a:p>
        </p:txBody>
      </p:sp>
      <p:pic>
        <p:nvPicPr>
          <p:cNvPr id="6146" name="Picture 2" descr="C:\Users\Пользователь\Desktop\Романцова Е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357298"/>
            <a:ext cx="3571876" cy="4643470"/>
          </a:xfrm>
          <a:prstGeom prst="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137</TotalTime>
  <Words>255</Words>
  <Application>Microsoft Office PowerPoint</Application>
  <PresentationFormat>Экран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Слайд 1</vt:lpstr>
      <vt:lpstr>Бородина Галина Петровна </vt:lpstr>
      <vt:lpstr>Бородин Евгений Александрович</vt:lpstr>
      <vt:lpstr>Гордиенко Елена Николаевна</vt:lpstr>
      <vt:lpstr>Вахненко Юлия Викторовна</vt:lpstr>
      <vt:lpstr>Быстрицкая Тамара Сергеевна</vt:lpstr>
      <vt:lpstr>Лысяк Денис Сергеевич</vt:lpstr>
      <vt:lpstr>Бабцева Альбина Фёдоровна</vt:lpstr>
      <vt:lpstr>Романцова Елена Борисовна</vt:lpstr>
      <vt:lpstr>Приходько Ольга Борисовна</vt:lpstr>
      <vt:lpstr>Зоя Александровна Базанова</vt:lpstr>
      <vt:lpstr>Татьяна Владимировна Заболотских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15</cp:revision>
  <dcterms:created xsi:type="dcterms:W3CDTF">2022-11-13T04:16:31Z</dcterms:created>
  <dcterms:modified xsi:type="dcterms:W3CDTF">2022-11-14T14:36:05Z</dcterms:modified>
</cp:coreProperties>
</file>