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</p:sldMasterIdLst>
  <p:notesMasterIdLst>
    <p:notesMasterId r:id="rId11"/>
  </p:notesMasterIdLst>
  <p:sldIdLst>
    <p:sldId id="310" r:id="rId2"/>
    <p:sldId id="304" r:id="rId3"/>
    <p:sldId id="311" r:id="rId4"/>
    <p:sldId id="307" r:id="rId5"/>
    <p:sldId id="306" r:id="rId6"/>
    <p:sldId id="308" r:id="rId7"/>
    <p:sldId id="309" r:id="rId8"/>
    <p:sldId id="314" r:id="rId9"/>
    <p:sldId id="31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43A92"/>
    <a:srgbClr val="990033"/>
    <a:srgbClr val="800000"/>
    <a:srgbClr val="002E8A"/>
    <a:srgbClr val="E0F1F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6" autoAdjust="0"/>
    <p:restoredTop sz="99200" autoAdjust="0"/>
  </p:normalViewPr>
  <p:slideViewPr>
    <p:cSldViewPr snapToGrid="0" showGuides="1">
      <p:cViewPr varScale="1">
        <p:scale>
          <a:sx n="115" d="100"/>
          <a:sy n="115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/>
          <a:lstStyle>
            <a:lvl1pPr algn="r">
              <a:defRPr sz="1200"/>
            </a:lvl1pPr>
          </a:lstStyle>
          <a:p>
            <a:fld id="{0851C70F-6479-41A3-BC3E-E8A01950360D}" type="datetimeFigureOut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1" rIns="90981" bIns="4549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4600"/>
            <a:ext cx="5438140" cy="4467462"/>
          </a:xfrm>
          <a:prstGeom prst="rect">
            <a:avLst/>
          </a:prstGeom>
        </p:spPr>
        <p:txBody>
          <a:bodyPr vert="horz" lIns="90981" tIns="45491" rIns="90981" bIns="4549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9197"/>
            <a:ext cx="2945659" cy="495857"/>
          </a:xfrm>
          <a:prstGeom prst="rect">
            <a:avLst/>
          </a:prstGeom>
        </p:spPr>
        <p:txBody>
          <a:bodyPr vert="horz" lIns="90981" tIns="45491" rIns="90981" bIns="45491" rtlCol="0" anchor="b"/>
          <a:lstStyle>
            <a:lvl1pPr algn="r">
              <a:defRPr sz="1200"/>
            </a:lvl1pPr>
          </a:lstStyle>
          <a:p>
            <a:fld id="{D0DBBD92-3A15-42B0-8BA9-4D76B738BEC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4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1187-D350-4472-93E5-BDC816AC6FA7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8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FCDA5-3E3C-450C-A433-26BF08455693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88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3C7E-604C-434F-8ED5-64BDB7BF2C63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95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8762-8F55-4A0D-8C18-F75C3BEE5BCC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3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ACD8-F44F-408E-A326-FB40869C7C5C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5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8073-BE9F-4A18-A6CD-3475FCFA5A12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39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AB0-755D-4117-9860-A137258B2A95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95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71DA-8270-43B5-B83A-BD968FE3AE91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63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0377-8A4B-4337-ADB0-ADF504A68BEE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42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B73E-F43A-4B14-BAC5-0DE9737A525D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3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8DBA-C258-4878-83B2-57492BB91CBF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43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DC7E-5802-45BE-B85D-0D74596ADD99}" type="datetime1">
              <a:rPr lang="ru-RU" smtClean="0"/>
              <a:pPr/>
              <a:t>05.07.2021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8DD29-078B-40FA-AB74-CE0230F821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7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mcbr51@mai.ru" TargetMode="External"/><Relationship Id="rId13" Type="http://schemas.openxmlformats.org/officeDocument/2006/relationships/hyperlink" Target="mailto:center@mokmc.ru" TargetMode="External"/><Relationship Id="rId18" Type="http://schemas.openxmlformats.org/officeDocument/2006/relationships/hyperlink" Target="http://mood51.ru/" TargetMode="External"/><Relationship Id="rId26" Type="http://schemas.openxmlformats.org/officeDocument/2006/relationships/hyperlink" Target="mailto:stomat1-mur@mail.ru" TargetMode="External"/><Relationship Id="rId39" Type="http://schemas.openxmlformats.org/officeDocument/2006/relationships/hyperlink" Target="http://www.murdetpol5.ru/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34" Type="http://schemas.openxmlformats.org/officeDocument/2006/relationships/hyperlink" Target="mailto:dkdp@detpo.ru" TargetMode="External"/><Relationship Id="rId7" Type="http://schemas.openxmlformats.org/officeDocument/2006/relationships/hyperlink" Target="http://www.mokb51.ru/" TargetMode="External"/><Relationship Id="rId12" Type="http://schemas.openxmlformats.org/officeDocument/2006/relationships/hyperlink" Target="http://www.mossmp.ru/" TargetMode="External"/><Relationship Id="rId17" Type="http://schemas.openxmlformats.org/officeDocument/2006/relationships/hyperlink" Target="mailto:rus51onco@gmail.com" TargetMode="External"/><Relationship Id="rId25" Type="http://schemas.openxmlformats.org/officeDocument/2006/relationships/hyperlink" Target="http://mocsm.ru/" TargetMode="External"/><Relationship Id="rId33" Type="http://schemas.openxmlformats.org/officeDocument/2006/relationships/hyperlink" Target="http://mgpol2.ru/" TargetMode="External"/><Relationship Id="rId38" Type="http://schemas.openxmlformats.org/officeDocument/2006/relationships/hyperlink" Target="mailto:detpol_5@mail.ru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s://mond51.ru/" TargetMode="External"/><Relationship Id="rId20" Type="http://schemas.openxmlformats.org/officeDocument/2006/relationships/hyperlink" Target="http://moptd51.ru/" TargetMode="External"/><Relationship Id="rId29" Type="http://schemas.openxmlformats.org/officeDocument/2006/relationships/hyperlink" Target="https://murman-spk.ru/" TargetMode="External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mokb51.ru" TargetMode="External"/><Relationship Id="rId11" Type="http://schemas.openxmlformats.org/officeDocument/2006/relationships/hyperlink" Target="mailto:info@mossmp.ru" TargetMode="External"/><Relationship Id="rId24" Type="http://schemas.openxmlformats.org/officeDocument/2006/relationships/hyperlink" Target="mailto:info@mocsm.ru" TargetMode="External"/><Relationship Id="rId32" Type="http://schemas.openxmlformats.org/officeDocument/2006/relationships/hyperlink" Target="mailto:pochta@mgpol2.ru" TargetMode="External"/><Relationship Id="rId37" Type="http://schemas.openxmlformats.org/officeDocument/2006/relationships/hyperlink" Target="https://murmansk-dp4.ru/" TargetMode="External"/><Relationship Id="rId40" Type="http://schemas.openxmlformats.org/officeDocument/2006/relationships/image" Target="../media/image15.png"/><Relationship Id="rId5" Type="http://schemas.openxmlformats.org/officeDocument/2006/relationships/hyperlink" Target="http://www.kvd.murmansk.ru/" TargetMode="External"/><Relationship Id="rId15" Type="http://schemas.openxmlformats.org/officeDocument/2006/relationships/hyperlink" Target="mailto:mond@m51.ru" TargetMode="External"/><Relationship Id="rId23" Type="http://schemas.openxmlformats.org/officeDocument/2006/relationships/hyperlink" Target="http://mopnd.ru/" TargetMode="External"/><Relationship Id="rId28" Type="http://schemas.openxmlformats.org/officeDocument/2006/relationships/hyperlink" Target="mailto:murmanspk@gmail.com" TargetMode="External"/><Relationship Id="rId36" Type="http://schemas.openxmlformats.org/officeDocument/2006/relationships/hyperlink" Target="mailto:detpolic4@yandex.ru" TargetMode="External"/><Relationship Id="rId10" Type="http://schemas.openxmlformats.org/officeDocument/2006/relationships/hyperlink" Target="http://www.mdgb.ru/" TargetMode="External"/><Relationship Id="rId19" Type="http://schemas.openxmlformats.org/officeDocument/2006/relationships/hyperlink" Target="mailto:moptd@mail.ru" TargetMode="External"/><Relationship Id="rId31" Type="http://schemas.openxmlformats.org/officeDocument/2006/relationships/hyperlink" Target="http://mgp1.ru/" TargetMode="External"/><Relationship Id="rId4" Type="http://schemas.openxmlformats.org/officeDocument/2006/relationships/hyperlink" Target="mailto:kvd@com.mels.ru" TargetMode="External"/><Relationship Id="rId9" Type="http://schemas.openxmlformats.org/officeDocument/2006/relationships/hyperlink" Target="mailto:mdgb@com.mels.ru" TargetMode="External"/><Relationship Id="rId14" Type="http://schemas.openxmlformats.org/officeDocument/2006/relationships/hyperlink" Target="https://mokmc.ru/" TargetMode="External"/><Relationship Id="rId22" Type="http://schemas.openxmlformats.org/officeDocument/2006/relationships/hyperlink" Target="mailto:mopnd@rambler.ru" TargetMode="External"/><Relationship Id="rId27" Type="http://schemas.openxmlformats.org/officeDocument/2006/relationships/hyperlink" Target="http://stom51.ru/" TargetMode="External"/><Relationship Id="rId30" Type="http://schemas.openxmlformats.org/officeDocument/2006/relationships/hyperlink" Target="mailto:info@mgp1.ru" TargetMode="External"/><Relationship Id="rId35" Type="http://schemas.openxmlformats.org/officeDocument/2006/relationships/hyperlink" Target="https://detpo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crh.ru" TargetMode="External"/><Relationship Id="rId13" Type="http://schemas.openxmlformats.org/officeDocument/2006/relationships/hyperlink" Target="mailto:crb21@yandex.ru" TargetMode="External"/><Relationship Id="rId18" Type="http://schemas.openxmlformats.org/officeDocument/2006/relationships/hyperlink" Target="http://akcgb51.ru/" TargetMode="External"/><Relationship Id="rId26" Type="http://schemas.openxmlformats.org/officeDocument/2006/relationships/hyperlink" Target="mailto:stomatolog.5155@gmail.com" TargetMode="External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34" Type="http://schemas.openxmlformats.org/officeDocument/2006/relationships/hyperlink" Target="mailto:murmansk@sudmed.info" TargetMode="External"/><Relationship Id="rId7" Type="http://schemas.openxmlformats.org/officeDocument/2006/relationships/hyperlink" Target="http://ocgb.ru/" TargetMode="External"/><Relationship Id="rId12" Type="http://schemas.openxmlformats.org/officeDocument/2006/relationships/hyperlink" Target="http://kandalcrb.ru/" TargetMode="External"/><Relationship Id="rId17" Type="http://schemas.openxmlformats.org/officeDocument/2006/relationships/hyperlink" Target="mailto:sekretar@a.kcgb.ru" TargetMode="External"/><Relationship Id="rId25" Type="http://schemas.openxmlformats.org/officeDocument/2006/relationships/hyperlink" Target="http://www.monchestoma.ru/" TargetMode="External"/><Relationship Id="rId33" Type="http://schemas.openxmlformats.org/officeDocument/2006/relationships/hyperlink" Target="https://modrs.ucoz.ru/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://www.gobuz-lcrb.ru/" TargetMode="External"/><Relationship Id="rId20" Type="http://schemas.openxmlformats.org/officeDocument/2006/relationships/hyperlink" Target="http://olstom.ru/" TargetMode="External"/><Relationship Id="rId29" Type="http://schemas.openxmlformats.org/officeDocument/2006/relationships/hyperlink" Target="http://mopb.ucoz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nfo@ocgb.ru" TargetMode="External"/><Relationship Id="rId11" Type="http://schemas.openxmlformats.org/officeDocument/2006/relationships/hyperlink" Target="mailto:kandalcrb51@mail.ru" TargetMode="External"/><Relationship Id="rId24" Type="http://schemas.openxmlformats.org/officeDocument/2006/relationships/hyperlink" Target="mailto:info@monchestoma.ru" TargetMode="External"/><Relationship Id="rId32" Type="http://schemas.openxmlformats.org/officeDocument/2006/relationships/hyperlink" Target="mailto:babyhays@yandex.ru" TargetMode="External"/><Relationship Id="rId37" Type="http://schemas.openxmlformats.org/officeDocument/2006/relationships/hyperlink" Target="https://cpk51.ru/" TargetMode="External"/><Relationship Id="rId5" Type="http://schemas.openxmlformats.org/officeDocument/2006/relationships/hyperlink" Target="http://monhospital.ru/" TargetMode="External"/><Relationship Id="rId15" Type="http://schemas.openxmlformats.org/officeDocument/2006/relationships/hyperlink" Target="mailto:lcrb@mail.ru" TargetMode="External"/><Relationship Id="rId23" Type="http://schemas.openxmlformats.org/officeDocument/2006/relationships/image" Target="../media/image16.png"/><Relationship Id="rId28" Type="http://schemas.openxmlformats.org/officeDocument/2006/relationships/hyperlink" Target="mailto:mopb-apatity@rambler.ru" TargetMode="External"/><Relationship Id="rId36" Type="http://schemas.openxmlformats.org/officeDocument/2006/relationships/hyperlink" Target="mailto:moupk@mail.ru" TargetMode="External"/><Relationship Id="rId10" Type="http://schemas.openxmlformats.org/officeDocument/2006/relationships/hyperlink" Target="http://kolacrb.ru/" TargetMode="External"/><Relationship Id="rId19" Type="http://schemas.openxmlformats.org/officeDocument/2006/relationships/hyperlink" Target="mailto:ol_dantist@monch.mels.ru" TargetMode="External"/><Relationship Id="rId31" Type="http://schemas.openxmlformats.org/officeDocument/2006/relationships/hyperlink" Target="http://www.osdrmurmansk.ru/" TargetMode="External"/><Relationship Id="rId4" Type="http://schemas.openxmlformats.org/officeDocument/2006/relationships/hyperlink" Target="mailto:hospital@monch.mels.ru" TargetMode="External"/><Relationship Id="rId9" Type="http://schemas.openxmlformats.org/officeDocument/2006/relationships/hyperlink" Target="http://www.&#1094;&#1088;&#1073;-&#1089;&#1077;&#1074;&#1077;&#1088;&#1086;&#1084;&#1086;&#1088;&#1089;&#1082;.&#1088;&#1092;/" TargetMode="External"/><Relationship Id="rId14" Type="http://schemas.openxmlformats.org/officeDocument/2006/relationships/hyperlink" Target="http://pcrb.polarmed.ru/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://ap-stom.ru/" TargetMode="External"/><Relationship Id="rId30" Type="http://schemas.openxmlformats.org/officeDocument/2006/relationships/hyperlink" Target="mailto:osdr@com.mels.ru" TargetMode="External"/><Relationship Id="rId35" Type="http://schemas.openxmlformats.org/officeDocument/2006/relationships/hyperlink" Target="http://ombsme51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00151"/>
            <a:ext cx="9353549" cy="5261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909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МУРМАНСКАЯ ОБЛАСТЬ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0151"/>
            <a:ext cx="9353550" cy="52613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3500" y="2399676"/>
            <a:ext cx="58333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Мурманская область расположена на северо-западе европейской части России и является одним из стратегических районов страны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На юге граничит с Карелией, на западе — с Финляндией, на северо-западе — с Норвегией. Общая площадь – 144 902 км²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Численность населения составляет</a:t>
            </a:r>
            <a:r>
              <a:rPr lang="ru-RU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732 864 человек</a:t>
            </a:r>
            <a:r>
              <a:rPr lang="en-US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cs typeface="Arial" panose="020B0604020202020204" pitchFamily="34" charset="0"/>
              </a:rPr>
              <a:t> Вся территория Мурманской области относится к районам Крайнего Севера.</a:t>
            </a:r>
            <a:endParaRPr lang="en-US" sz="2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98" y="284841"/>
            <a:ext cx="546026" cy="7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Лечебные учреждения здравоохранения Мурманской области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1207075"/>
            <a:ext cx="9335678" cy="52513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1393" y="1357760"/>
            <a:ext cx="7326458" cy="1474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Медицинскую помощь жителям Мурманской области оказывают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35 медицинских организаций, подведомственных Министерству здравоохранения Мурманской области в том числе: лечебно-профилактические медицинские организации, оказывающие медицинскую помощь в стационарных условиях -  21 учреждение, самостоятельные медицинские организации, оказывающие медицинскую помощь в амбулаторных условиях – в 11 учреждений.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5813" y="2977116"/>
            <a:ext cx="7251405" cy="3168503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589" y="3093434"/>
            <a:ext cx="689797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Амбулаторно-поликлинические медицинские организации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just"/>
            <a:endParaRPr lang="ru-RU" sz="5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- 4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специализированных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диспансера (психоневрологический, онкологический, наркологический, противотуберкулезный);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9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самостоятельных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поликлиник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(из них 3 детских; 2 взрослых; 4 стоматологических);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4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центра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самостоятельный и 2 центра, имеющие в структуре амбулаторно-поликлинические подразделения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);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6 центральных районных больниц,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в составе которых имеются амбулаторно-поликлинические подразделения;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городские больницы, в составе которых имеются амбулаторно-поликлинические подразделения </a:t>
            </a:r>
          </a:p>
          <a:p>
            <a:pPr algn="just"/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- 2 областные больничные организации (ГОБУЗ «МОДКБ», ГОБУЗ «МОКБ им. П.А.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»), в составе которых имеются амбулаторно-поликлинические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подразделения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 descr="врачи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98371" y="3587297"/>
            <a:ext cx="8621486" cy="2873828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461656" y="1491342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26973" y="1681592"/>
            <a:ext cx="23513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Единовременная компенсационная выплата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на срок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500 000 руб.</a:t>
            </a:r>
            <a:r>
              <a:rPr lang="ru-RU" sz="14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04857" y="1502227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259288" y="1529190"/>
            <a:ext cx="235131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единовременного пособия при устройстве на работу впервые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6-ти должностных окладов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48057" y="1480455"/>
            <a:ext cx="2492829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002489" y="1529191"/>
            <a:ext cx="243839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ежемесячной надбавки к должностному окладу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в течение первых 3-х лет работы после окончания высшего профессионального образовательного учреждения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20%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06.06.2003 № 400-01-ЗМО</a:t>
            </a:r>
            <a:endParaRPr lang="en-US" sz="1000" dirty="0" smtClean="0">
              <a:solidFill>
                <a:schemeClr val="accent5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47800"/>
            <a:ext cx="2612571" cy="4745736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4031" y="1550965"/>
            <a:ext cx="2481939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Единовременные компенсационные выплаты медицинским работникам, прибывшим (переехавшим) в Мурманскую область на работу в сельские населенные пункты, либо поселки городского типа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2 000 000 руб.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  города с населением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до 50 тыс. человек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в размере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1 000 000 руб.</a:t>
            </a:r>
            <a:r>
              <a:rPr lang="ru-RU" sz="2000" dirty="0" smtClean="0"/>
              <a:t>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30.03.2020 № 148-ПП </a:t>
            </a:r>
            <a:endParaRPr lang="ru-RU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3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Меры социальной поддержки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43399" y="4332515"/>
            <a:ext cx="3331030" cy="192677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08714" y="4598963"/>
            <a:ext cx="321128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ежегодной разовой материальной помощи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0,4 должностного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9600" y="4299857"/>
            <a:ext cx="3418114" cy="193765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9343" y="4479221"/>
            <a:ext cx="328748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Выплата разовой материальной помощи к ежегодному оплачиваемому отпуску</a:t>
            </a:r>
          </a:p>
          <a:p>
            <a:pPr algn="ctr"/>
            <a:endParaRPr lang="ru-RU" sz="500" b="1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0,6  должностного оклада; участковым врачам - 1,6  должностного оклада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 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06.06.2003 № 400-01-ЗМО </a:t>
            </a:r>
            <a:endParaRPr lang="ru-RU" sz="10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15" y="1404257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64030" y="1725135"/>
            <a:ext cx="336368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Повышение размеров тарифных ставок, окладов (должностных окладов)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медицинским и фармацевтическим работникам в сельских населенных пунктах 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на  25 % должностного оклада, тарифной ставки, оклада 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27.12.2004 № 561-01-ЗМО</a:t>
            </a: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32514" y="1404256"/>
            <a:ext cx="3320143" cy="266700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78085" y="1746905"/>
            <a:ext cx="3428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к месту использования отпуска и обратно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011889" y="1426028"/>
            <a:ext cx="3516084" cy="264522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2773" y="1605392"/>
            <a:ext cx="35160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Компенсация расходов на оплату стоимости проезда и провоза багажа при переезде лиц (работников), членов их семей, при заключении (расторжении) трудовых договоров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работникам государственных  учреждений здравоохранения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по фактическим расходам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29.12.2004 № 579-01-ЗМО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7" name="Рисунок 26" descr="Врач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56999" y="4222297"/>
            <a:ext cx="3362116" cy="2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Решение жилищных вопросов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744" y="1491340"/>
            <a:ext cx="3418114" cy="29173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9858" y="1540599"/>
            <a:ext cx="342899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единовременной социальной выплаты на приобретение или строительство жилого помещения на территории Мурманской области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выплата рассчитывается с учетом количества членов семьи и месторасположения жилья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При покупке квартиры в г. Мурманск </a:t>
            </a: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на четырех членов семьи выплата составит более 2 млн. руб.</a:t>
            </a: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/>
              <a:t>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08.06.2018 № 2269 - 01-ЗМО </a:t>
            </a: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913916" y="1502229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8087" y="4550228"/>
            <a:ext cx="3418114" cy="1458685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6999" y="4648590"/>
            <a:ext cx="298165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Предоставление служебного жилья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осуществляется медицинскими организациями при трудоустройстве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12773" y="1513115"/>
            <a:ext cx="3418114" cy="266700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67200" y="1756437"/>
            <a:ext cx="3287486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Ежемесячная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жилищно-коммунальная выплата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медицинским и фармацевтическим работникам, проживающим в сельских населенных пунктах или поселках городского типа 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3000 руб. </a:t>
            </a:r>
          </a:p>
          <a:p>
            <a:pPr algn="ctr"/>
            <a:endParaRPr lang="ru-RU" sz="500" b="1" dirty="0" smtClean="0">
              <a:solidFill>
                <a:srgbClr val="80000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27.12.2004 № 561-01-ЗМО</a:t>
            </a:r>
            <a:endParaRPr lang="ru-RU" sz="1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18714" y="1670705"/>
            <a:ext cx="286294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Ежеквартальная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денежная выплата на оплату жилого помещения и коммунальных услуг </a:t>
            </a:r>
          </a:p>
          <a:p>
            <a:pPr algn="ctr"/>
            <a:endParaRPr lang="ru-RU" sz="5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при устройстве на работу на квотированные рабочие места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на срок не менее 3 лет </a:t>
            </a:r>
          </a:p>
          <a:p>
            <a:pPr algn="ctr"/>
            <a:endParaRPr lang="ru-RU" sz="500" dirty="0" smtClean="0"/>
          </a:p>
          <a:p>
            <a:pPr algn="ctr"/>
            <a:r>
              <a:rPr lang="ru-RU" sz="1400" b="1" dirty="0" smtClean="0">
                <a:solidFill>
                  <a:srgbClr val="A50021"/>
                </a:solidFill>
              </a:rPr>
              <a:t>в размере 15 000 руб.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endParaRPr lang="ru-RU" sz="5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Закон Мурманской области </a:t>
            </a:r>
          </a:p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от 25.12.2012 № 1572-01-ЗМО </a:t>
            </a:r>
            <a:endParaRPr lang="en-US" sz="1000" b="1" dirty="0">
              <a:solidFill>
                <a:srgbClr val="A5002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935687" y="4365171"/>
            <a:ext cx="3418114" cy="188322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990115" y="4369009"/>
            <a:ext cx="328748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Приватизация служебного жилья 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право наступает в случае наличия у медицинского  работника первичного звена стажа не менее 10 лет и проживания в занимаемом служебном жилом помещении не менее двух лет</a:t>
            </a:r>
          </a:p>
          <a:p>
            <a:pPr algn="ctr"/>
            <a:endParaRPr lang="ru-RU" sz="500" dirty="0" smtClean="0">
              <a:solidFill>
                <a:srgbClr val="002060"/>
              </a:solidFill>
            </a:endParaRP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Постановление правительства Мурманской области </a:t>
            </a:r>
          </a:p>
          <a:p>
            <a:pPr algn="ctr"/>
            <a:r>
              <a:rPr lang="ru-RU" sz="1000" dirty="0" smtClean="0">
                <a:solidFill>
                  <a:srgbClr val="002060"/>
                </a:solidFill>
              </a:rPr>
              <a:t>от 22.06.2020 № 444-ПП</a:t>
            </a:r>
            <a:endParaRPr lang="ru-RU" sz="1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40" y="4157354"/>
            <a:ext cx="3274022" cy="195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Ежегодное награждение за победу в конкурсах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403565"/>
            <a:ext cx="3864429" cy="253597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490254"/>
            <a:ext cx="391885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ПООЩРЕНИЕ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      в размере 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       </a:t>
            </a:r>
            <a:r>
              <a:rPr lang="ru-RU" sz="3000" b="1" dirty="0" smtClean="0">
                <a:solidFill>
                  <a:srgbClr val="A50021"/>
                </a:solidFill>
              </a:rPr>
              <a:t>от 120 000 руб. </a:t>
            </a:r>
          </a:p>
          <a:p>
            <a:r>
              <a:rPr lang="ru-RU" sz="3000" b="1" dirty="0" smtClean="0">
                <a:solidFill>
                  <a:srgbClr val="A50021"/>
                </a:solidFill>
              </a:rPr>
              <a:t>       до 500 000 руб.</a:t>
            </a:r>
            <a:endParaRPr lang="ru-RU" sz="3000" dirty="0" smtClean="0">
              <a:solidFill>
                <a:srgbClr val="A50021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5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 smtClean="0">
              <a:solidFill>
                <a:srgbClr val="800000"/>
              </a:solidFill>
            </a:endParaRPr>
          </a:p>
          <a:p>
            <a:pPr algn="ctr"/>
            <a:endParaRPr lang="ru-RU" sz="1000" dirty="0">
              <a:solidFill>
                <a:srgbClr val="8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5" y="1562099"/>
            <a:ext cx="6797675" cy="44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НАШИ КОНТАКТЫ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27"/>
            <a:ext cx="9354525" cy="5261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0831" y="3987175"/>
            <a:ext cx="3331289" cy="23589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08737" y="4129449"/>
            <a:ext cx="3428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ординатуры, а также по вопросам платного обучения в ординатуре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Середина Тереза Александровна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65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0831" y="1385283"/>
            <a:ext cx="3271614" cy="246164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82138" y="1513668"/>
            <a:ext cx="3428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вопросам целевого обучения по программам </a:t>
            </a:r>
            <a:r>
              <a:rPr lang="ru-RU" sz="1400" b="1" dirty="0" err="1" smtClean="0">
                <a:solidFill>
                  <a:srgbClr val="002060"/>
                </a:solidFill>
              </a:rPr>
              <a:t>специалитета</a:t>
            </a:r>
            <a:r>
              <a:rPr lang="ru-RU" sz="1400" b="1" dirty="0" smtClean="0">
                <a:solidFill>
                  <a:srgbClr val="002060"/>
                </a:solidFill>
              </a:rPr>
              <a:t>, а также по вопросам единовременных компенсационных выплат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консультант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Халимовская Елена Геннадьевна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</a:t>
            </a:r>
            <a:r>
              <a:rPr lang="ru-RU" sz="1400" b="1" dirty="0" smtClean="0">
                <a:solidFill>
                  <a:srgbClr val="C00000"/>
                </a:solidFill>
              </a:rPr>
              <a:t>81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09484" y="3987917"/>
            <a:ext cx="3331289" cy="235823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82457" y="3987175"/>
            <a:ext cx="3428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 </a:t>
            </a:r>
            <a:r>
              <a:rPr lang="ru-RU" sz="1400" b="1" dirty="0">
                <a:solidFill>
                  <a:srgbClr val="002060"/>
                </a:solidFill>
              </a:rPr>
              <a:t>вопросам </a:t>
            </a:r>
            <a:r>
              <a:rPr lang="ru-RU" sz="1400" b="1" dirty="0" smtClean="0">
                <a:solidFill>
                  <a:srgbClr val="002060"/>
                </a:solidFill>
              </a:rPr>
              <a:t>предоставления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выплат </a:t>
            </a:r>
            <a:r>
              <a:rPr lang="ru-RU" sz="1400" b="1" dirty="0">
                <a:solidFill>
                  <a:srgbClr val="002060"/>
                </a:solidFill>
              </a:rPr>
              <a:t>на приобретение </a:t>
            </a:r>
            <a:r>
              <a:rPr lang="ru-RU" sz="1400" b="1" dirty="0" smtClean="0">
                <a:solidFill>
                  <a:srgbClr val="002060"/>
                </a:solidFill>
              </a:rPr>
              <a:t>жилья, а также по вопросам приватизации служебного жилого помещения Вы можете обращаться:</a:t>
            </a:r>
          </a:p>
          <a:p>
            <a:pPr algn="ctr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главный специалист Министерства здравоохранения Мурманской области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Ахметова Олеся Александровна</a:t>
            </a: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8 (815 2) 486-173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6020196"/>
            <a:ext cx="204517" cy="204517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84" y="3577304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4806279" y="1385283"/>
            <a:ext cx="3334493" cy="245826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806280" y="2134286"/>
            <a:ext cx="34289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РЕЗЮМЕ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ВЫ МОЖЕТЕ НАПРАВИТЬ:</a:t>
            </a:r>
          </a:p>
          <a:p>
            <a:pPr algn="ctr"/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</a:rPr>
              <a:t>minzdrav@gov-murman.ru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5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</a:endParaRPr>
          </a:p>
          <a:p>
            <a:pPr algn="ctr"/>
            <a:endParaRPr lang="ru-RU" sz="1400" b="1" dirty="0" smtClean="0">
              <a:solidFill>
                <a:srgbClr val="C00000"/>
              </a:solidFill>
              <a:latin typeface="Franklin Gothic Book" panose="020B0503020102020204" pitchFamily="34" charset="0"/>
            </a:endParaRPr>
          </a:p>
          <a:p>
            <a:pPr algn="ctr"/>
            <a:endParaRPr lang="en-US" sz="1300" b="1" dirty="0">
              <a:solidFill>
                <a:srgbClr val="C0000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64" y="2997856"/>
            <a:ext cx="196464" cy="19646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326" y="6003741"/>
            <a:ext cx="203426" cy="203426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23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4306" y="1355266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6984" y="1058017"/>
            <a:ext cx="590633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 smtClean="0">
                <a:solidFill>
                  <a:srgbClr val="002060"/>
                </a:solidFill>
              </a:rPr>
              <a:t>ГОАУЗ </a:t>
            </a:r>
            <a:r>
              <a:rPr lang="ru-RU" sz="1100" dirty="0">
                <a:solidFill>
                  <a:srgbClr val="002060"/>
                </a:solidFill>
              </a:rPr>
              <a:t>«Мурманский областной центр специализированных видов медицинской помощи»</a:t>
            </a:r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2) 22-87-88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kvd@com.mels.ru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5"/>
              </a:rPr>
              <a:t>kvd.murmansk.ru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областная клиническая больница имени П.А. 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Баяндина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28-51-02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info@mokb51.ru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7"/>
              </a:rPr>
              <a:t>mokb51.ru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«Медицинский центр «Белая роза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конт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 тел.: 8-902-035-20-96, 8-902-035-20-97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mcbr51@mai.ru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«Мурманская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областная детская клиническая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43-33-59,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43-60-47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mdgb@com.mels.ru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mdgb.ru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ГОБУЗ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"Мурманская областная станция скорой медицинской помощи"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25-80-94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1"/>
              </a:rPr>
              <a:t>info@mossmp.ru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2"/>
              </a:rPr>
              <a:t>mossmp.ru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клинический многопрофильный центр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45-10-19, 45-49-94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center@mokmc.ru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mokmc.ru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наркологический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26-97-10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mond@m51.ru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mond51.ru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онкологический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25-01-92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rus51onco@gmail.com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mood51.ru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противотуберкулезный диспансер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69-12-03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moptd@mail.ru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moptd51.ru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11" y="177438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253133" y="1355265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«Мурманский областной психоневрологический диспансер»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202-449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mopnd@rambler.ru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mopnd.ru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1</a:t>
            </a:r>
            <a:r>
              <a:rPr lang="en-US" sz="1100" dirty="0" smtClean="0">
                <a:solidFill>
                  <a:srgbClr val="002060"/>
                </a:solidFill>
              </a:rPr>
              <a:t>1. </a:t>
            </a:r>
            <a:r>
              <a:rPr lang="ru-RU" sz="1100" dirty="0">
                <a:solidFill>
                  <a:srgbClr val="002060"/>
                </a:solidFill>
              </a:rPr>
              <a:t>ГОАУЗ «Мурманский областной центр лечебной физкультуры и спортивной медицины»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кадров: 8 (815 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42-48-49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4"/>
              </a:rPr>
              <a:t>info@mocsm.ru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mocsm.ru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«Мурманская областная стоматологическая поликлиника»</a:t>
            </a:r>
          </a:p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8 (815 2) 44-41-05 , 60-40-76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stomat1-mur@mail.ru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stom51.ru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«Мурманская областная станция переливания крови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2) 250-402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murmanspk@gmail.com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murman-spk.ru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20-17-48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info@mgp1.ru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mgp1.ru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"Мурманская городская поликлиника № 2"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600-264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pochta@mgpol2.ru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mgpol2.ru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1»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8-900-943-01-36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dkdp@detpo.ru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detpo.ru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4»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20-72-64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detpolic4@yandex.ru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murmansk-dp4.ru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«Мурманская городская детская поликлиника № 5»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(815 2) 41-11-74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8"/>
              </a:rPr>
              <a:t>detpol_5@mail.ru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9"/>
              </a:rPr>
              <a:t>murdetpol5.ru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56" y="1750816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12" y="225515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309" y="2259735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0" y="42663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23" y="4250596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52" y="1745547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97" y="2263698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231" y="4266337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1" y="326238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41" y="3265539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24" y="3256246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7" y="377695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27" y="3770120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95" y="3755488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91" y="480286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62" y="4753140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14" y="4753140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16" y="526495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63" y="5264958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29" y="5276428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51" y="577952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38" y="5771657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48" y="5764341"/>
            <a:ext cx="171734" cy="17173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2" y="183723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18" y="236447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848" y="288376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01" y="338221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938" y="388985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113" y="43774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18" y="487787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70" y="540631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119" y="590105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928" y="1857425"/>
            <a:ext cx="157102" cy="15710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66" y="2364471"/>
            <a:ext cx="157102" cy="15710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727" y="2873128"/>
            <a:ext cx="157102" cy="157102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55" y="3360951"/>
            <a:ext cx="157102" cy="15710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283" y="3874118"/>
            <a:ext cx="157102" cy="15710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536" y="4373449"/>
            <a:ext cx="157102" cy="15710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07" y="4862132"/>
            <a:ext cx="157102" cy="15710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04" y="5355916"/>
            <a:ext cx="157102" cy="15710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985" y="5882546"/>
            <a:ext cx="157102" cy="15710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382" y="1856086"/>
            <a:ext cx="167641" cy="167641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53" y="2364421"/>
            <a:ext cx="167641" cy="167641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23" y="2854331"/>
            <a:ext cx="167641" cy="167641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43" y="3366405"/>
            <a:ext cx="167641" cy="167641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89" y="3868785"/>
            <a:ext cx="167641" cy="167641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457" y="4374432"/>
            <a:ext cx="167641" cy="16764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28" y="4849130"/>
            <a:ext cx="167641" cy="167641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002" y="5372859"/>
            <a:ext cx="167641" cy="16764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4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41" y="5868917"/>
            <a:ext cx="167641" cy="1676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4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73" y="2741744"/>
            <a:ext cx="157102" cy="15710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26" y="27477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23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31156"/>
            <a:ext cx="9731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КОНТАКТЫ ПОДВЕДОМСТВЕННЫХ УЧРЕЖДЕНИЙ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98" y="241298"/>
            <a:ext cx="546026" cy="733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96524" y="252382"/>
            <a:ext cx="17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МУРМАНСКАЯ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ОБЛАСТЬ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81950" y="6524773"/>
            <a:ext cx="4095749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</a:t>
            </a:r>
            <a:r>
              <a:rPr lang="ru-RU" i="1" dirty="0" smtClean="0">
                <a:latin typeface="Sitka Subheading" panose="02000505000000020004" pitchFamily="2" charset="0"/>
              </a:rPr>
              <a:t>ЗДРАВООХРАНЕНИЕЗАПОЛЯРЬЯ</a:t>
            </a:r>
            <a:endParaRPr lang="en-US" i="1" dirty="0">
              <a:latin typeface="Sitka Subheading" panose="02000505000000020004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844" y="1370551"/>
            <a:ext cx="5771693" cy="498675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2691" y="838987"/>
            <a:ext cx="590633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9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8 958 170 86 57</a:t>
            </a:r>
            <a:r>
              <a:rPr lang="en-US" sz="1100" dirty="0">
                <a:solidFill>
                  <a:srgbClr val="FF0000"/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hospital@monch.mels.ru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5"/>
              </a:rPr>
              <a:t>monhospital.ru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городская больница»</a:t>
            </a: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8-958-587-09-52 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info@ocgb.ru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ocgb.ru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21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«Центральная районная больница ЗАТО г. Североморск»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8-900-940-32-35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  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  <a:hlinkClick r:id="rId9"/>
              </a:rPr>
              <a:t>црб-североморск.рф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«Кольская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8-931-805-75-69 (доб.121, 122)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8"/>
              </a:rPr>
              <a:t>info@scrh.ru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0"/>
              </a:rPr>
              <a:t>kolacrb.ru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«Кандалакшская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отдел 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33) 9-59-82, 9-59-22    </a:t>
            </a:r>
            <a:r>
              <a:rPr lang="ru-RU" sz="1100" dirty="0" smtClean="0">
                <a:solidFill>
                  <a:srgbClr val="FF0000"/>
                </a:solidFill>
              </a:rPr>
              <a:t>     </a:t>
            </a:r>
            <a:r>
              <a:rPr lang="en-US" sz="1100" dirty="0" smtClean="0">
                <a:solidFill>
                  <a:srgbClr val="FF0000"/>
                </a:solidFill>
                <a:hlinkClick r:id="rId11"/>
              </a:rPr>
              <a:t>kandalcrb51@mail.ru</a:t>
            </a:r>
            <a:r>
              <a:rPr lang="ru-RU" sz="1100" dirty="0" smtClean="0">
                <a:solidFill>
                  <a:srgbClr val="FF0000"/>
                </a:solidFill>
              </a:rPr>
              <a:t>           </a:t>
            </a:r>
            <a:r>
              <a:rPr lang="en-US" sz="1100" dirty="0" smtClean="0">
                <a:solidFill>
                  <a:srgbClr val="FF0000"/>
                </a:solidFill>
                <a:hlinkClick r:id="rId12"/>
              </a:rPr>
              <a:t>kandalcrb.ru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endParaRPr lang="ru-RU" sz="1100" dirty="0" smtClean="0">
              <a:solidFill>
                <a:srgbClr val="FF0000"/>
              </a:solidFill>
            </a:endParaRPr>
          </a:p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Печенгская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больница»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(815-54) 3-91-35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3"/>
              </a:rPr>
              <a:t>crb21@yandex.ru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4"/>
              </a:rPr>
              <a:t>pcrb.polarmed.ru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Ловозерская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центральная районная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38) 4-41-94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5"/>
              </a:rPr>
              <a:t>lcrb@mail.ru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6"/>
              </a:rPr>
              <a:t>gobuz-lcrb.ru</a:t>
            </a:r>
            <a:endParaRPr lang="en-US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26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Апатитско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-Кировская центральная городская больница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(815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31) 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02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09, 8 (815-55) 6-46-00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7"/>
              </a:rPr>
              <a:t>sekretar@a.kcgb.ru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8"/>
              </a:rPr>
              <a:t>akcgb51.ru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27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Оленегорская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городская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52) 5-24-87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19"/>
              </a:rPr>
              <a:t>ol_dantist@monch.mels.ru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0"/>
              </a:rPr>
              <a:t>olstom.ru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1" y="186660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6144870" y="1380796"/>
            <a:ext cx="5722528" cy="498675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20000"/>
                <a:lumOff val="8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91" y="1866603"/>
            <a:ext cx="157102" cy="157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17" y="2351108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397" y="2343238"/>
            <a:ext cx="157102" cy="15710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8" y="387417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66" y="3863927"/>
            <a:ext cx="157102" cy="157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449" y="1853573"/>
            <a:ext cx="167641" cy="1676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94" y="2347787"/>
            <a:ext cx="171734" cy="17173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56" y="3846938"/>
            <a:ext cx="171734" cy="17173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5" y="2871910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31" y="2848998"/>
            <a:ext cx="157102" cy="15710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98" y="2853040"/>
            <a:ext cx="171734" cy="171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7" y="335839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28" y="3350449"/>
            <a:ext cx="157102" cy="15710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12" y="3343133"/>
            <a:ext cx="171734" cy="17173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5" y="438855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02" y="4374584"/>
            <a:ext cx="157102" cy="15710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15" y="4374282"/>
            <a:ext cx="171734" cy="17173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8" y="4859911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47" y="4864369"/>
            <a:ext cx="157102" cy="15710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41" y="4876220"/>
            <a:ext cx="171734" cy="17173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6" y="540652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694" y="5364832"/>
            <a:ext cx="157102" cy="15710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98" y="5376156"/>
            <a:ext cx="171734" cy="17173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8" y="589911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4" y="5890007"/>
            <a:ext cx="157102" cy="15710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76" y="5890007"/>
            <a:ext cx="171734" cy="17173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6013474" y="970508"/>
            <a:ext cx="60721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 smtClean="0">
              <a:solidFill>
                <a:srgbClr val="002060"/>
              </a:solidFill>
            </a:endParaRPr>
          </a:p>
          <a:p>
            <a:pPr algn="just"/>
            <a:endParaRPr lang="ru-RU" sz="500" b="1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endParaRPr lang="ru-RU" sz="1100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Мончегорская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8 (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815 36) 7-20-42 (доб. 303)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4"/>
              </a:rPr>
              <a:t>nfo@monchestoma.ru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5"/>
              </a:rPr>
              <a:t>monchestoma.ru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29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ГОАУЗ  «</a:t>
            </a:r>
            <a:r>
              <a:rPr lang="ru-RU" sz="1100" dirty="0" err="1">
                <a:solidFill>
                  <a:schemeClr val="accent5">
                    <a:lumMod val="50000"/>
                  </a:schemeClr>
                </a:solidFill>
              </a:rPr>
              <a:t>Апатитская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стоматологическая поликлиника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8-964-680-15-58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6"/>
              </a:rPr>
              <a:t>stomatolog.5155@gmail.com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7"/>
              </a:rPr>
              <a:t>ap-stom.ru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30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ГОКУЗ от МЦ «Резерв» Министерства здравоохранения Мурманской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области</a:t>
            </a:r>
          </a:p>
          <a:p>
            <a:pPr algn="ctr"/>
            <a:endParaRPr lang="ru-RU" sz="1100" dirty="0">
              <a:solidFill>
                <a:srgbClr val="002060"/>
              </a:solidFill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</a:rPr>
              <a:t>31</a:t>
            </a:r>
            <a:r>
              <a:rPr lang="en-US" sz="1100" dirty="0" smtClean="0">
                <a:solidFill>
                  <a:srgbClr val="002060"/>
                </a:solidFill>
              </a:rPr>
              <a:t>. </a:t>
            </a:r>
            <a:r>
              <a:rPr lang="ru-RU" sz="1100" dirty="0">
                <a:solidFill>
                  <a:srgbClr val="002060"/>
                </a:solidFill>
              </a:rPr>
              <a:t>ГОБУЗ «Мурманская областная психиатрическая больница</a:t>
            </a:r>
            <a:r>
              <a:rPr lang="ru-RU" sz="1100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отдел кадров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6-24-46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8"/>
              </a:rPr>
              <a:t>mopb-apatity@rambler.ru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29"/>
              </a:rPr>
              <a:t>mopb.ucoz.ru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2.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«Областной специализированный дом ребенка для детей с органическим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поражением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центральной нервной системы с нарушением психики» (г. Апатиты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       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 55) 6-51-56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0"/>
              </a:rPr>
              <a:t>osdr@com.mels.ru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1"/>
              </a:rPr>
              <a:t>osdrmurmansk.ru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33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rgbClr val="C00000"/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ГОБУЗ «Мурманский областной Дом ребенка специализированный для детей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органическим поражением центральной нервной системы с нарушением психики»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кадров: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8 (815-2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53-74-71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2"/>
              </a:rPr>
              <a:t>babyhays@yandex.ru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3"/>
              </a:rPr>
              <a:t>modrs.ucoz.ru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34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ГОБУЗ «Областное Мурманское бюро судебно-медицинской экспертизы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256-235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4"/>
              </a:rPr>
              <a:t>murmansk@sudmed.info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5"/>
              </a:rPr>
              <a:t>ombsme51.ru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35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ГООАУ ДПО «Мурманский областной центр повышения квалификации 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специалистов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здравоохранения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отдел кадров: 8 (815 2) 52-21-60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6"/>
              </a:rPr>
              <a:t>moupk@mail.ru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US" sz="1100" dirty="0" smtClean="0">
                <a:solidFill>
                  <a:schemeClr val="accent5">
                    <a:lumMod val="50000"/>
                  </a:schemeClr>
                </a:solidFill>
                <a:hlinkClick r:id="rId37"/>
              </a:rPr>
              <a:t>cpk51.ru</a:t>
            </a:r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    </a:t>
            </a:r>
          </a:p>
          <a:p>
            <a:pPr algn="ctr"/>
            <a:endParaRPr lang="ru-RU" sz="11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19" y="1823832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1" y="1823832"/>
            <a:ext cx="157102" cy="15710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92" y="1809047"/>
            <a:ext cx="167641" cy="16764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10" y="2292293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09" y="2328713"/>
            <a:ext cx="157102" cy="15710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45" y="2309173"/>
            <a:ext cx="167641" cy="16764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46" y="3178944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433" y="3172532"/>
            <a:ext cx="157102" cy="157102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172" y="3169546"/>
            <a:ext cx="167641" cy="16764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14" y="3860839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420" y="3842335"/>
            <a:ext cx="157102" cy="15710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346" y="3837065"/>
            <a:ext cx="167641" cy="167641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16" y="4519756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76" y="4501512"/>
            <a:ext cx="157102" cy="157102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45" y="4507039"/>
            <a:ext cx="167641" cy="167641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50" y="5013545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13" y="5681097"/>
            <a:ext cx="141361" cy="141361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75000"/>
                <a:alpha val="0"/>
              </a:schemeClr>
            </a:outerShdw>
          </a:effectLst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29" y="4996369"/>
            <a:ext cx="157102" cy="157102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1" y="5673227"/>
            <a:ext cx="157102" cy="157102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63" y="4997374"/>
            <a:ext cx="167641" cy="167641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2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978" y="5663478"/>
            <a:ext cx="167641" cy="1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10825</TotalTime>
  <Words>1622</Words>
  <Application>Microsoft Office PowerPoint</Application>
  <PresentationFormat>Широкоэкранный</PresentationFormat>
  <Paragraphs>326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Sitka Subheading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Лариса</cp:lastModifiedBy>
  <cp:revision>701</cp:revision>
  <cp:lastPrinted>2019-10-24T13:16:00Z</cp:lastPrinted>
  <dcterms:created xsi:type="dcterms:W3CDTF">2019-02-15T15:03:50Z</dcterms:created>
  <dcterms:modified xsi:type="dcterms:W3CDTF">2021-07-04T22:33:45Z</dcterms:modified>
</cp:coreProperties>
</file>